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6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B03E-A618-B245-A3C5-599B3549F432}" type="datetimeFigureOut">
              <a:rPr lang="en-US" smtClean="0"/>
              <a:t>7/12/16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20A64-86B3-F64E-899C-99249838E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people in the audience for engagement (in case it gets boring)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20A64-86B3-F64E-899C-99249838E2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4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7/12/16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Should YOU Invest?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Lending Club </a:t>
            </a:r>
            <a:r>
              <a:rPr lang="en-US" dirty="0" err="1" smtClean="0"/>
              <a:t>Kaggle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2676" y="6528707"/>
            <a:ext cx="3603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Presentation prepared by Giovanni Fnu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599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71998" cy="970450"/>
          </a:xfrm>
        </p:spPr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1" y="1100137"/>
            <a:ext cx="8246815" cy="5188785"/>
          </a:xfrm>
          <a:prstGeom prst="rect">
            <a:avLst/>
          </a:prstGeom>
        </p:spPr>
      </p:pic>
      <p:sp>
        <p:nvSpPr>
          <p:cNvPr id="5" name="Double Brace 4"/>
          <p:cNvSpPr/>
          <p:nvPr/>
        </p:nvSpPr>
        <p:spPr>
          <a:xfrm>
            <a:off x="176998" y="1500188"/>
            <a:ext cx="4144716" cy="1500187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10059" y="1500188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model.score</a:t>
            </a:r>
            <a:r>
              <a:rPr lang="en-US" dirty="0"/>
              <a:t>(</a:t>
            </a:r>
            <a:r>
              <a:rPr lang="en-US" dirty="0" err="1"/>
              <a:t>test_X</a:t>
            </a:r>
            <a:r>
              <a:rPr lang="en-US" dirty="0"/>
              <a:t>, </a:t>
            </a:r>
            <a:r>
              <a:rPr lang="en-US" dirty="0" err="1"/>
              <a:t>test_y</a:t>
            </a:r>
            <a:r>
              <a:rPr lang="en-US" dirty="0"/>
              <a:t>)</a:t>
            </a:r>
          </a:p>
          <a:p>
            <a:r>
              <a:rPr lang="fi-FI" dirty="0" smtClean="0"/>
              <a:t>0.7351454357779954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0059" y="2250281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test_y_hat</a:t>
            </a:r>
            <a:r>
              <a:rPr lang="en-US" dirty="0"/>
              <a:t> </a:t>
            </a:r>
            <a:r>
              <a:rPr lang="en-US" b="1" dirty="0"/>
              <a:t>==</a:t>
            </a:r>
            <a:r>
              <a:rPr lang="en-US" dirty="0"/>
              <a:t> </a:t>
            </a:r>
            <a:r>
              <a:rPr lang="en-US" dirty="0" err="1"/>
              <a:t>test_y</a:t>
            </a:r>
            <a:r>
              <a:rPr lang="en-US" dirty="0"/>
              <a:t>).mean()</a:t>
            </a:r>
          </a:p>
          <a:p>
            <a:r>
              <a:rPr lang="fi-FI" dirty="0" smtClean="0"/>
              <a:t>0.7351454357779954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10059" y="3415802"/>
            <a:ext cx="918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</a:t>
            </a:r>
          </a:p>
          <a:p>
            <a:r>
              <a:rPr lang="en-US" dirty="0" smtClean="0"/>
              <a:t>THAT</a:t>
            </a:r>
          </a:p>
          <a:p>
            <a:r>
              <a:rPr lang="en-US" dirty="0" smtClean="0"/>
              <a:t>GREAT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4" y="3228975"/>
            <a:ext cx="1354137" cy="13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5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4" y="2222500"/>
            <a:ext cx="10509131" cy="3636963"/>
          </a:xfrm>
        </p:spPr>
      </p:pic>
      <p:sp>
        <p:nvSpPr>
          <p:cNvPr id="5" name="Double Bracket 4"/>
          <p:cNvSpPr/>
          <p:nvPr/>
        </p:nvSpPr>
        <p:spPr>
          <a:xfrm>
            <a:off x="2143126" y="5386389"/>
            <a:ext cx="1000125" cy="501650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43126" y="600075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means?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4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Deep Dive in LC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009" y="2111729"/>
            <a:ext cx="6664904" cy="4389083"/>
          </a:xfrm>
          <a:prstGeom prst="rect">
            <a:avLst/>
          </a:prstGeom>
        </p:spPr>
      </p:pic>
      <p:sp>
        <p:nvSpPr>
          <p:cNvPr id="8" name="Double Brace 7"/>
          <p:cNvSpPr/>
          <p:nvPr/>
        </p:nvSpPr>
        <p:spPr>
          <a:xfrm>
            <a:off x="6267450" y="2557463"/>
            <a:ext cx="3719514" cy="2314575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381" y="2557463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Left-skewed between 5k-20k loans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1" y="4697412"/>
            <a:ext cx="2717800" cy="180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254" y="3983104"/>
            <a:ext cx="463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loans for 36mo around $12,475</a:t>
            </a:r>
          </a:p>
          <a:p>
            <a:r>
              <a:rPr lang="en-US" dirty="0" smtClean="0"/>
              <a:t>And 60mo around $20,031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Rate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274238" cy="3636511"/>
          </a:xfrm>
        </p:spPr>
        <p:txBody>
          <a:bodyPr/>
          <a:lstStyle/>
          <a:p>
            <a:r>
              <a:rPr lang="en-US" dirty="0" smtClean="0"/>
              <a:t>`Charged Off` and `Default</a:t>
            </a:r>
            <a:r>
              <a:rPr lang="en-US" dirty="0"/>
              <a:t>`</a:t>
            </a:r>
            <a:r>
              <a:rPr lang="en-US" dirty="0" smtClean="0"/>
              <a:t> incidents happen when interest rate is as high as ~16%</a:t>
            </a:r>
          </a:p>
          <a:p>
            <a:pPr lvl="1"/>
            <a:r>
              <a:rPr lang="en-US" dirty="0" smtClean="0"/>
              <a:t>Even `In Grace` and `Late`</a:t>
            </a:r>
          </a:p>
          <a:p>
            <a:r>
              <a:rPr lang="en-US" dirty="0" smtClean="0"/>
              <a:t>Despite skewed `</a:t>
            </a:r>
            <a:r>
              <a:rPr lang="en-US" dirty="0" err="1" smtClean="0"/>
              <a:t>loan_status</a:t>
            </a:r>
            <a:r>
              <a:rPr lang="en-US" dirty="0" smtClean="0"/>
              <a:t>` that shows `Current` count higher than other status, majority averaged around 13%</a:t>
            </a:r>
          </a:p>
          <a:p>
            <a:pPr lvl="1"/>
            <a:r>
              <a:rPr lang="en-US" dirty="0" smtClean="0"/>
              <a:t>`Fully Paid` individuals/small businesses averaged around 13-13.5% as well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-1"/>
            <a:ext cx="5099050" cy="70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DTI Mean Per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610789" cy="3636511"/>
          </a:xfrm>
        </p:spPr>
        <p:txBody>
          <a:bodyPr/>
          <a:lstStyle/>
          <a:p>
            <a:r>
              <a:rPr lang="en-US" dirty="0" smtClean="0"/>
              <a:t>In average if you’re in the &gt;= 20s, you’re more likely to default</a:t>
            </a:r>
          </a:p>
          <a:p>
            <a:r>
              <a:rPr lang="en-US" dirty="0" smtClean="0"/>
              <a:t>`Fully Paid` average is around 16 DTI (close, very close)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1" y="-1294"/>
            <a:ext cx="4864100" cy="6859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50" y="5361698"/>
            <a:ext cx="2656400" cy="133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4124" y="6634871"/>
            <a:ext cx="5622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www.clearpoint.org</a:t>
            </a:r>
            <a:r>
              <a:rPr lang="en-US" sz="1000" dirty="0"/>
              <a:t>/blog/what-is-a-good-debt-to-income-ratio-anyway/</a:t>
            </a:r>
          </a:p>
        </p:txBody>
      </p:sp>
    </p:spTree>
    <p:extLst>
      <p:ext uri="{BB962C8B-B14F-4D97-AF65-F5344CB8AC3E}">
        <p14:creationId xmlns:p14="http://schemas.microsoft.com/office/powerpoint/2010/main" val="13452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1220075" cy="970450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DO `CHARGED OFF` OCCUR </a:t>
            </a:r>
            <a:r>
              <a:rPr lang="en-US" dirty="0" smtClean="0"/>
              <a:t>MOST?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905879"/>
            <a:ext cx="8191500" cy="4937833"/>
          </a:xfrm>
        </p:spPr>
      </p:pic>
      <p:sp>
        <p:nvSpPr>
          <p:cNvPr id="5" name="TextBox 4"/>
          <p:cNvSpPr txBox="1"/>
          <p:nvPr/>
        </p:nvSpPr>
        <p:spPr>
          <a:xfrm>
            <a:off x="130391" y="2386013"/>
            <a:ext cx="2784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ccording to LC Data: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Colorado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Oregon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Arkansas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Alabama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8576" y="3863341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 try to MAYBE avoid these states?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1224450"/>
          </a:xfrm>
        </p:spPr>
        <p:txBody>
          <a:bodyPr/>
          <a:lstStyle/>
          <a:p>
            <a:r>
              <a:rPr lang="en-US" dirty="0" smtClean="0"/>
              <a:t>Remember this Individual?</a:t>
            </a:r>
            <a:br>
              <a:rPr lang="en-US" dirty="0" smtClean="0"/>
            </a:br>
            <a:r>
              <a:rPr lang="en-US" dirty="0" smtClean="0"/>
              <a:t>(From earlier slides)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3927590"/>
            <a:ext cx="10049688" cy="1931208"/>
          </a:xfrm>
        </p:spPr>
        <p:txBody>
          <a:bodyPr>
            <a:normAutofit/>
          </a:bodyPr>
          <a:lstStyle/>
          <a:p>
            <a:r>
              <a:rPr lang="en-US" dirty="0" smtClean="0"/>
              <a:t>This individual is an interesting one – what do you guys think?</a:t>
            </a:r>
          </a:p>
          <a:p>
            <a:pPr lvl="1"/>
            <a:r>
              <a:rPr lang="en-US" dirty="0" smtClean="0"/>
              <a:t>“I </a:t>
            </a:r>
            <a:r>
              <a:rPr lang="en-US" dirty="0"/>
              <a:t>would like to refinance my credit card debt </a:t>
            </a:r>
            <a:r>
              <a:rPr lang="en-US" dirty="0" smtClean="0"/>
              <a:t>...”</a:t>
            </a:r>
          </a:p>
          <a:p>
            <a:pPr lvl="2"/>
            <a:r>
              <a:rPr lang="en-US" dirty="0" smtClean="0"/>
              <a:t>Caught in a lie or is there other debt not recorded? (Any ideas?)</a:t>
            </a:r>
          </a:p>
          <a:p>
            <a:pPr lvl="3"/>
            <a:r>
              <a:rPr lang="en-US" dirty="0" smtClean="0"/>
              <a:t>Not even verified!</a:t>
            </a:r>
          </a:p>
          <a:p>
            <a:r>
              <a:rPr lang="en-US" dirty="0" smtClean="0"/>
              <a:t>Key takeaway at the end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287"/>
            <a:ext cx="10058400" cy="1705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Frame 6"/>
          <p:cNvSpPr/>
          <p:nvPr/>
        </p:nvSpPr>
        <p:spPr>
          <a:xfrm>
            <a:off x="810000" y="2879102"/>
            <a:ext cx="10058400" cy="37651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4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WORST GRADES EXIST?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13" y="1893888"/>
            <a:ext cx="8329487" cy="4964112"/>
          </a:xfrm>
        </p:spPr>
      </p:pic>
      <p:sp>
        <p:nvSpPr>
          <p:cNvPr id="6" name="TextBox 5"/>
          <p:cNvSpPr txBox="1"/>
          <p:nvPr/>
        </p:nvSpPr>
        <p:spPr>
          <a:xfrm>
            <a:off x="257175" y="2386013"/>
            <a:ext cx="2720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According to LC Data: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Colorado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Alabama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Arkansas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Oregon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1651" y="4067731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Coincidence?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73267" y="4067731"/>
            <a:ext cx="96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5349" y="1960078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B	       C	  D	      E	   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51" y="6328768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No </a:t>
            </a:r>
            <a:r>
              <a:rPr lang="en-US" smtClean="0"/>
              <a:t>A included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Couple of Takeaways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49976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CO Lie?</a:t>
            </a:r>
          </a:p>
          <a:p>
            <a:pPr lvl="1"/>
            <a:r>
              <a:rPr lang="en-US" dirty="0" smtClean="0"/>
              <a:t>Don’t fall for ’Non-verified’ accounts coming from CO, which seems too good to be true EVEN IF the </a:t>
            </a:r>
            <a:r>
              <a:rPr lang="en-US" dirty="0" err="1" smtClean="0"/>
              <a:t>int_rate</a:t>
            </a:r>
            <a:r>
              <a:rPr lang="en-US" dirty="0" smtClean="0"/>
              <a:t> is not as risky</a:t>
            </a:r>
          </a:p>
          <a:p>
            <a:r>
              <a:rPr lang="en-US" dirty="0" smtClean="0"/>
              <a:t>Try to stay away from these States if the data doesn’t seem convincing enough</a:t>
            </a:r>
          </a:p>
          <a:p>
            <a:r>
              <a:rPr lang="en-US" dirty="0" smtClean="0"/>
              <a:t>Safest DTI seems to be around &lt;16 on average and average Interest Rate between 13-13.5%</a:t>
            </a:r>
          </a:p>
          <a:p>
            <a:r>
              <a:rPr lang="en-US" dirty="0" smtClean="0"/>
              <a:t>Important features to look into:</a:t>
            </a:r>
          </a:p>
          <a:p>
            <a:pPr lvl="1"/>
            <a:r>
              <a:rPr lang="en-US" dirty="0" err="1" smtClean="0"/>
              <a:t>int_rate</a:t>
            </a:r>
            <a:endParaRPr lang="en-US" dirty="0" smtClean="0"/>
          </a:p>
          <a:p>
            <a:pPr lvl="1"/>
            <a:r>
              <a:rPr lang="en-US" dirty="0" err="1" smtClean="0"/>
              <a:t>dti</a:t>
            </a:r>
            <a:endParaRPr lang="en-US" dirty="0" smtClean="0"/>
          </a:p>
          <a:p>
            <a:pPr lvl="1"/>
            <a:r>
              <a:rPr lang="en-US" dirty="0"/>
              <a:t>early2now_diff (</a:t>
            </a:r>
            <a:r>
              <a:rPr lang="en-US" dirty="0" err="1" smtClean="0"/>
              <a:t>issue_d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earliest_cr_line</a:t>
            </a:r>
            <a:r>
              <a:rPr lang="en-US" dirty="0" smtClean="0"/>
              <a:t> )</a:t>
            </a:r>
          </a:p>
          <a:p>
            <a:pPr lvl="1"/>
            <a:r>
              <a:rPr lang="en-US" dirty="0" err="1" smtClean="0"/>
              <a:t>annual_income</a:t>
            </a:r>
            <a:endParaRPr lang="en-US" dirty="0" smtClean="0"/>
          </a:p>
          <a:p>
            <a:pPr lvl="1"/>
            <a:r>
              <a:rPr lang="en-US" dirty="0" err="1" smtClean="0"/>
              <a:t>Revol_bal</a:t>
            </a:r>
            <a:endParaRPr lang="en-US" dirty="0" smtClean="0"/>
          </a:p>
          <a:p>
            <a:pPr lvl="1"/>
            <a:r>
              <a:rPr lang="en-US" dirty="0" err="1" smtClean="0"/>
              <a:t>Revol_util</a:t>
            </a:r>
            <a:endParaRPr lang="en-US" dirty="0" smtClean="0"/>
          </a:p>
          <a:p>
            <a:pPr lvl="1"/>
            <a:r>
              <a:rPr lang="en-US" dirty="0" smtClean="0"/>
              <a:t>Installment</a:t>
            </a:r>
          </a:p>
          <a:p>
            <a:pPr lvl="1"/>
            <a:r>
              <a:rPr lang="en-US" dirty="0" err="1" smtClean="0"/>
              <a:t>Total_account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8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637" y="0"/>
            <a:ext cx="8372911" cy="685800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Folium documentation</a:t>
            </a:r>
          </a:p>
          <a:p>
            <a:r>
              <a:rPr lang="en-US" dirty="0" smtClean="0"/>
              <a:t>LC </a:t>
            </a:r>
            <a:r>
              <a:rPr lang="en-US" dirty="0" err="1" smtClean="0"/>
              <a:t>Kaggle</a:t>
            </a:r>
            <a:r>
              <a:rPr lang="en-US" dirty="0" smtClean="0"/>
              <a:t> Data – Lending Club</a:t>
            </a:r>
          </a:p>
          <a:p>
            <a:r>
              <a:rPr lang="en-US" dirty="0" smtClean="0"/>
              <a:t>Few definitions:</a:t>
            </a:r>
          </a:p>
          <a:p>
            <a:pPr lvl="1"/>
            <a:r>
              <a:rPr lang="en-US" dirty="0" err="1"/>
              <a:t>revol_bal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Total </a:t>
            </a:r>
            <a:r>
              <a:rPr lang="en-US" dirty="0"/>
              <a:t>credit revolving </a:t>
            </a:r>
            <a:r>
              <a:rPr lang="en-US" dirty="0" smtClean="0"/>
              <a:t>balance</a:t>
            </a:r>
          </a:p>
          <a:p>
            <a:pPr lvl="1"/>
            <a:r>
              <a:rPr lang="en-US" dirty="0" err="1" smtClean="0"/>
              <a:t>revol_util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Revolving </a:t>
            </a:r>
            <a:r>
              <a:rPr lang="en-US" dirty="0"/>
              <a:t>line utilization rate, or the amount of credit the borrower is using relative to all available revolving credit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total_acc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total number of credit lines currently in the borrower's credit </a:t>
            </a:r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installment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monthly payment owed by the borrower if the loan originates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int_rate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Interest </a:t>
            </a:r>
            <a:r>
              <a:rPr lang="en-US" dirty="0"/>
              <a:t>Rate on the </a:t>
            </a:r>
            <a:r>
              <a:rPr lang="en-US" dirty="0" smtClean="0"/>
              <a:t>loan</a:t>
            </a:r>
          </a:p>
          <a:p>
            <a:pPr lvl="1"/>
            <a:r>
              <a:rPr lang="en-US" dirty="0" err="1" smtClean="0"/>
              <a:t>issue_d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month which the loan was </a:t>
            </a:r>
            <a:r>
              <a:rPr lang="en-US" dirty="0" smtClean="0"/>
              <a:t>funded</a:t>
            </a:r>
          </a:p>
          <a:p>
            <a:pPr lvl="1"/>
            <a:r>
              <a:rPr lang="en-US" dirty="0" err="1" smtClean="0"/>
              <a:t>dti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/>
              <a:t>ratio calculated using the borrower’s total monthly debt payments on the total debt obligations, excluding mortgage and the requested LC loan, divided by the borrower’s self-reported monthly income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earliest_cr_line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month the borrower's earliest reported credit line was </a:t>
            </a:r>
            <a:r>
              <a:rPr lang="en-US" dirty="0" smtClean="0"/>
              <a:t>opened</a:t>
            </a:r>
          </a:p>
          <a:p>
            <a:pPr lvl="1"/>
            <a:r>
              <a:rPr lang="en-US" dirty="0" err="1" smtClean="0"/>
              <a:t>annual_inc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self-reported annual income provided by the borrower during registration.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6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3" y="2910777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LENDING CLUB:</a:t>
            </a:r>
          </a:p>
          <a:p>
            <a:pPr lvl="1"/>
            <a:r>
              <a:rPr lang="en-US" dirty="0" smtClean="0"/>
              <a:t>A P2P LENDING COMPANY IN SF FOCUSING ON LOANS FOR INDIVIDUALS AND SMALL BUSINESSES</a:t>
            </a:r>
          </a:p>
          <a:p>
            <a:pPr lvl="1"/>
            <a:r>
              <a:rPr lang="en-US" dirty="0" smtClean="0"/>
              <a:t>WHAT STARTED LENDING CLUB?</a:t>
            </a:r>
          </a:p>
          <a:p>
            <a:pPr lvl="2"/>
            <a:r>
              <a:rPr lang="en-US" dirty="0" smtClean="0"/>
              <a:t>Loans from traditional financing services often come with higher rates, hidden fees, and prepayment penalties – all of which are unattractive to potential borrowers</a:t>
            </a:r>
          </a:p>
          <a:p>
            <a:pPr lvl="2"/>
            <a:r>
              <a:rPr lang="en-US" dirty="0"/>
              <a:t>Traditional Banks are also no longer interested in lending to small </a:t>
            </a:r>
            <a:r>
              <a:rPr lang="en-US" dirty="0" smtClean="0"/>
              <a:t>businesses and individuals w/ bad </a:t>
            </a:r>
            <a:r>
              <a:rPr lang="en-US" dirty="0"/>
              <a:t>Credit/No </a:t>
            </a:r>
            <a:r>
              <a:rPr lang="en-US" dirty="0" smtClean="0"/>
              <a:t>Credit at all</a:t>
            </a:r>
            <a:endParaRPr lang="en-US" dirty="0"/>
          </a:p>
          <a:p>
            <a:pPr lvl="3"/>
            <a:r>
              <a:rPr lang="en-US" dirty="0"/>
              <a:t>Less Profit on smaller loans</a:t>
            </a:r>
          </a:p>
          <a:p>
            <a:pPr lvl="2"/>
            <a:r>
              <a:rPr lang="en-US" dirty="0"/>
              <a:t>Require collateral and dependent on asset, and many </a:t>
            </a:r>
            <a:r>
              <a:rPr lang="en-US" dirty="0" smtClean="0"/>
              <a:t>more</a:t>
            </a:r>
          </a:p>
          <a:p>
            <a:pPr lvl="1"/>
            <a:r>
              <a:rPr lang="en-US" dirty="0" smtClean="0"/>
              <a:t>WHO’S INTERESTED?</a:t>
            </a:r>
          </a:p>
          <a:p>
            <a:pPr lvl="2"/>
            <a:r>
              <a:rPr lang="en-US" dirty="0" smtClean="0"/>
              <a:t>New/seasoned </a:t>
            </a:r>
            <a:r>
              <a:rPr lang="en-US" dirty="0"/>
              <a:t>investors interested in small loans with potential high-yield returns and a chance to improve someone’s financial life</a:t>
            </a:r>
          </a:p>
          <a:p>
            <a:pPr lvl="1"/>
            <a:endParaRPr lang="en-US" dirty="0"/>
          </a:p>
          <a:p>
            <a:pPr lvl="3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776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r>
              <a:rPr lang="en-US" dirty="0" smtClean="0"/>
              <a:t>Just a Beginning!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3076" y="2314575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Q&amp;A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4937122"/>
            <a:ext cx="5194300" cy="166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85985"/>
            <a:ext cx="5194299" cy="27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LENDING CLUB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INFO: </a:t>
            </a:r>
            <a:endParaRPr lang="en-US" sz="1400" dirty="0"/>
          </a:p>
          <a:p>
            <a:pPr lvl="1"/>
            <a:r>
              <a:rPr lang="en-US" dirty="0"/>
              <a:t>LENDING CLUB DOWNLOADED FROM KAGGLE DATASET</a:t>
            </a:r>
          </a:p>
          <a:p>
            <a:pPr lvl="1"/>
            <a:r>
              <a:rPr lang="en-US" dirty="0"/>
              <a:t>CSV contains complete loan data for all loans issued through the 2007-2015 including the current loan status (Current, Late, Fully Paid, etc.) and latest payment information</a:t>
            </a:r>
          </a:p>
          <a:p>
            <a:pPr lvl="1"/>
            <a:r>
              <a:rPr lang="fi-FI" dirty="0"/>
              <a:t>887,379 </a:t>
            </a:r>
            <a:r>
              <a:rPr lang="en-US" dirty="0"/>
              <a:t>observations</a:t>
            </a:r>
          </a:p>
          <a:p>
            <a:pPr lvl="1"/>
            <a:r>
              <a:rPr lang="en-US" dirty="0"/>
              <a:t>73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6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ORIGINAL GOAL:</a:t>
            </a:r>
          </a:p>
          <a:p>
            <a:pPr lvl="1"/>
            <a:r>
              <a:rPr lang="en-US" dirty="0" smtClean="0"/>
              <a:t>Find out who will likely ‘default’/’charged off’ vs ‘fully paid’</a:t>
            </a:r>
          </a:p>
          <a:p>
            <a:r>
              <a:rPr lang="en-US" dirty="0" smtClean="0"/>
              <a:t>TODAY’S GOAL:</a:t>
            </a:r>
          </a:p>
          <a:p>
            <a:pPr lvl="1"/>
            <a:r>
              <a:rPr lang="en-US" dirty="0" smtClean="0"/>
              <a:t>Find out who will likely ‘default’/’charged off’ and </a:t>
            </a:r>
            <a:r>
              <a:rPr lang="en-US" i="1" dirty="0" smtClean="0"/>
              <a:t>predict</a:t>
            </a:r>
            <a:r>
              <a:rPr lang="en-US" dirty="0" smtClean="0"/>
              <a:t> which features are important </a:t>
            </a:r>
          </a:p>
          <a:p>
            <a:pPr lvl="2"/>
            <a:r>
              <a:rPr lang="en-US" dirty="0" smtClean="0"/>
              <a:t>Default – </a:t>
            </a:r>
            <a:r>
              <a:rPr lang="en-US" dirty="0"/>
              <a:t>loans for which borrowers have failed to make payments for an extended period of </a:t>
            </a:r>
            <a:r>
              <a:rPr lang="en-US" dirty="0" smtClean="0"/>
              <a:t>time</a:t>
            </a:r>
          </a:p>
          <a:p>
            <a:pPr lvl="3"/>
            <a:r>
              <a:rPr lang="en-US" dirty="0"/>
              <a:t>121+ days past due</a:t>
            </a:r>
            <a:endParaRPr lang="en-US" dirty="0" smtClean="0"/>
          </a:p>
          <a:p>
            <a:pPr lvl="2"/>
            <a:r>
              <a:rPr lang="en-US" dirty="0" smtClean="0"/>
              <a:t>Charged Off - when </a:t>
            </a:r>
            <a:r>
              <a:rPr lang="en-US" dirty="0"/>
              <a:t>there is no longer a reasonable expectation of further </a:t>
            </a:r>
            <a:r>
              <a:rPr lang="en-US" dirty="0" smtClean="0"/>
              <a:t>payments</a:t>
            </a:r>
          </a:p>
          <a:p>
            <a:pPr lvl="3"/>
            <a:r>
              <a:rPr lang="en-US" dirty="0" smtClean="0"/>
              <a:t>150 Days, &gt;29 Days after ‘Default’</a:t>
            </a:r>
          </a:p>
          <a:p>
            <a:r>
              <a:rPr lang="en-US" dirty="0" smtClean="0"/>
              <a:t>FUTURE’S GOAL</a:t>
            </a:r>
          </a:p>
          <a:p>
            <a:pPr lvl="1"/>
            <a:r>
              <a:rPr lang="en-US" dirty="0" smtClean="0"/>
              <a:t>Combine original goal and deep dive even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8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ENCOUNTERED</a:t>
            </a:r>
            <a:r>
              <a:rPr lang="en-US" dirty="0"/>
              <a:t> 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is too big for silly/small mistakes </a:t>
            </a:r>
          </a:p>
          <a:p>
            <a:pPr lvl="1"/>
            <a:r>
              <a:rPr lang="en-US" dirty="0" smtClean="0"/>
              <a:t>Takes too long to rerun/.fit()</a:t>
            </a:r>
          </a:p>
          <a:p>
            <a:pPr lvl="1"/>
            <a:r>
              <a:rPr lang="en-US" dirty="0" smtClean="0"/>
              <a:t>78 features, 800K+ observations</a:t>
            </a:r>
          </a:p>
          <a:p>
            <a:pPr lvl="1"/>
            <a:r>
              <a:rPr lang="en-US" dirty="0" smtClean="0"/>
              <a:t>Data is highly skewed: too many have not ‘fully paid’ and are ’current’-</a:t>
            </a:r>
            <a:r>
              <a:rPr lang="en-US" dirty="0" err="1" smtClean="0"/>
              <a:t>ly</a:t>
            </a:r>
            <a:r>
              <a:rPr lang="en-US" dirty="0" smtClean="0"/>
              <a:t> paying</a:t>
            </a:r>
          </a:p>
          <a:p>
            <a:r>
              <a:rPr lang="en-US" dirty="0" smtClean="0"/>
              <a:t>There are too many NAs, string/</a:t>
            </a:r>
            <a:r>
              <a:rPr lang="en-US" dirty="0" err="1" smtClean="0"/>
              <a:t>int</a:t>
            </a:r>
            <a:r>
              <a:rPr lang="en-US" dirty="0" smtClean="0"/>
              <a:t> combinations</a:t>
            </a:r>
          </a:p>
          <a:p>
            <a:r>
              <a:rPr lang="en-US" dirty="0" smtClean="0"/>
              <a:t>Had to drop a handful of features that are irrelevant:</a:t>
            </a:r>
          </a:p>
          <a:p>
            <a:pPr lvl="1"/>
            <a:r>
              <a:rPr lang="en-US" dirty="0" smtClean="0"/>
              <a:t>Data is filled with features about borrowers which are not present prior to lenders issuing a loan. Since I only care for features that we, as lenders, can use to decide prior to issuing a loan, I dropped those features</a:t>
            </a:r>
          </a:p>
          <a:p>
            <a:r>
              <a:rPr lang="en-US" dirty="0" smtClean="0"/>
              <a:t>I kept on going back and forth on manipulating my dataset once I found something intriguing that it wastes a lot of my time</a:t>
            </a:r>
          </a:p>
        </p:txBody>
      </p:sp>
    </p:spTree>
    <p:extLst>
      <p:ext uri="{BB962C8B-B14F-4D97-AF65-F5344CB8AC3E}">
        <p14:creationId xmlns:p14="http://schemas.microsoft.com/office/powerpoint/2010/main" val="12017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‘FUN STUFF’ I DID TO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620" y="2769235"/>
            <a:ext cx="10554574" cy="2656857"/>
          </a:xfrm>
        </p:spPr>
        <p:txBody>
          <a:bodyPr/>
          <a:lstStyle/>
          <a:p>
            <a:r>
              <a:rPr lang="en-US" dirty="0" smtClean="0"/>
              <a:t>`</a:t>
            </a:r>
            <a:r>
              <a:rPr lang="en-US" dirty="0" err="1" smtClean="0"/>
              <a:t>Issue_d</a:t>
            </a:r>
            <a:r>
              <a:rPr lang="en-US" dirty="0" smtClean="0"/>
              <a:t>` and `</a:t>
            </a:r>
            <a:r>
              <a:rPr lang="en-US" dirty="0" err="1" smtClean="0"/>
              <a:t>earliest_cr_line</a:t>
            </a:r>
            <a:r>
              <a:rPr lang="en-US" dirty="0" smtClean="0"/>
              <a:t>` are timeframes</a:t>
            </a:r>
          </a:p>
          <a:p>
            <a:pPr lvl="1"/>
            <a:r>
              <a:rPr lang="en-US" dirty="0" smtClean="0"/>
              <a:t>Did a </a:t>
            </a:r>
            <a:r>
              <a:rPr lang="en-US" dirty="0" err="1" smtClean="0"/>
              <a:t>date_diff</a:t>
            </a:r>
            <a:r>
              <a:rPr lang="en-US" dirty="0" smtClean="0"/>
              <a:t> to find the youngest and oldest credit line since opened to LC issuing a loan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304914"/>
            <a:ext cx="10058400" cy="1705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rame 5"/>
          <p:cNvSpPr/>
          <p:nvPr/>
        </p:nvSpPr>
        <p:spPr>
          <a:xfrm>
            <a:off x="810000" y="3961729"/>
            <a:ext cx="10058400" cy="37651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Curved Connector 7"/>
          <p:cNvCxnSpPr/>
          <p:nvPr/>
        </p:nvCxnSpPr>
        <p:spPr>
          <a:xfrm rot="16200000" flipV="1">
            <a:off x="1811853" y="4478493"/>
            <a:ext cx="808448" cy="73151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0000" y="5241426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We’ll talk more about this guy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5667032"/>
            <a:ext cx="10058400" cy="1029675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810000" y="6320190"/>
            <a:ext cx="10058400" cy="37651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‘FUN STUFF’ I DID TO THE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33077" y="1065005"/>
            <a:ext cx="4808668" cy="6615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0" y="2820481"/>
            <a:ext cx="5035138" cy="3105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3353" y="4372982"/>
            <a:ext cx="54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3795" y="4372982"/>
            <a:ext cx="54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3083" y="2174150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Is_ChargedOff</a:t>
            </a:r>
            <a:endParaRPr lang="en-US" dirty="0" smtClean="0"/>
          </a:p>
          <a:p>
            <a:r>
              <a:rPr lang="en-US" dirty="0" smtClean="0"/>
              <a:t>Boolean 0/1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‘FUN STUFF’ I DID TO THE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"/>
          <a:stretch/>
        </p:blipFill>
        <p:spPr>
          <a:xfrm>
            <a:off x="1591235" y="4262782"/>
            <a:ext cx="3200400" cy="2374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" y="2190974"/>
            <a:ext cx="59436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21" y="1957892"/>
            <a:ext cx="4948518" cy="3492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81" y="5596282"/>
            <a:ext cx="4567517" cy="1041400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5093746" y="4262782"/>
            <a:ext cx="613186" cy="6347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>
            <a:off x="6165026" y="5205575"/>
            <a:ext cx="493957" cy="7541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6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‘FUN STUFF’ I DID TO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df1 = df1.fillna(0</a:t>
            </a:r>
            <a:r>
              <a:rPr lang="en-US" dirty="0" smtClean="0"/>
              <a:t>) – I filled every </a:t>
            </a:r>
            <a:r>
              <a:rPr lang="en-US" dirty="0" err="1" smtClean="0"/>
              <a:t>NaN</a:t>
            </a:r>
            <a:r>
              <a:rPr lang="en-US" dirty="0" smtClean="0"/>
              <a:t> with 0</a:t>
            </a:r>
          </a:p>
          <a:p>
            <a:r>
              <a:rPr lang="en-US" dirty="0" smtClean="0"/>
              <a:t>Randomized and Equalized my skewed `</a:t>
            </a:r>
            <a:r>
              <a:rPr lang="en-US" dirty="0" err="1" smtClean="0"/>
              <a:t>loan_status</a:t>
            </a:r>
            <a:r>
              <a:rPr lang="en-US" dirty="0" smtClean="0"/>
              <a:t>` to prepare for Random Forest!</a:t>
            </a:r>
            <a:endParaRPr lang="en-US" dirty="0"/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/>
              <a:t>CO_0 = df1[df1.is_ChargedOff == 0.0</a:t>
            </a:r>
            <a:r>
              <a:rPr lang="en-US" dirty="0" smtClean="0"/>
              <a:t>]</a:t>
            </a:r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 smtClean="0"/>
              <a:t>CO_1 </a:t>
            </a:r>
            <a:r>
              <a:rPr lang="en-US" dirty="0"/>
              <a:t>= df1[df1.is_ChargedOff == 1.0</a:t>
            </a:r>
            <a:r>
              <a:rPr lang="en-US" dirty="0" smtClean="0"/>
              <a:t>]</a:t>
            </a:r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 smtClean="0"/>
              <a:t>n </a:t>
            </a:r>
            <a:r>
              <a:rPr lang="en-US" dirty="0"/>
              <a:t>= min([</a:t>
            </a:r>
            <a:r>
              <a:rPr lang="en-US" dirty="0" err="1"/>
              <a:t>len</a:t>
            </a:r>
            <a:r>
              <a:rPr lang="en-US" dirty="0"/>
              <a:t>(CO_0), </a:t>
            </a:r>
            <a:r>
              <a:rPr lang="en-US" dirty="0" err="1"/>
              <a:t>len</a:t>
            </a:r>
            <a:r>
              <a:rPr lang="en-US" dirty="0"/>
              <a:t>(CO_1</a:t>
            </a:r>
            <a:r>
              <a:rPr lang="en-US" dirty="0" smtClean="0"/>
              <a:t>)])</a:t>
            </a:r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 smtClean="0"/>
              <a:t>CO_0 </a:t>
            </a:r>
            <a:r>
              <a:rPr lang="en-US" dirty="0"/>
              <a:t>= CO_0.sample(n = n, </a:t>
            </a:r>
            <a:r>
              <a:rPr lang="en-US" dirty="0" err="1"/>
              <a:t>random_state</a:t>
            </a:r>
            <a:r>
              <a:rPr lang="en-US" dirty="0"/>
              <a:t> = 0</a:t>
            </a:r>
            <a:r>
              <a:rPr lang="en-US" dirty="0" smtClean="0"/>
              <a:t>)</a:t>
            </a:r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 smtClean="0"/>
              <a:t>CO_1 </a:t>
            </a:r>
            <a:r>
              <a:rPr lang="en-US" dirty="0"/>
              <a:t>= CO_1.sample(n = n, </a:t>
            </a:r>
            <a:r>
              <a:rPr lang="en-US" dirty="0" err="1"/>
              <a:t>random_state</a:t>
            </a:r>
            <a:r>
              <a:rPr lang="en-US" dirty="0"/>
              <a:t> = 0</a:t>
            </a:r>
            <a:r>
              <a:rPr lang="en-US" dirty="0" smtClean="0"/>
              <a:t>)</a:t>
            </a:r>
          </a:p>
          <a:p>
            <a:pPr marL="800100" lvl="2" indent="0">
              <a:spcAft>
                <a:spcPts val="0"/>
              </a:spcAft>
              <a:buNone/>
            </a:pPr>
            <a:r>
              <a:rPr lang="en-US" dirty="0" smtClean="0"/>
              <a:t>df1s </a:t>
            </a:r>
            <a:r>
              <a:rPr lang="en-US" dirty="0"/>
              <a:t>= </a:t>
            </a:r>
            <a:r>
              <a:rPr lang="en-US" dirty="0" err="1"/>
              <a:t>pd.concat</a:t>
            </a:r>
            <a:r>
              <a:rPr lang="en-US" dirty="0"/>
              <a:t>([CO_0, CO_1])</a:t>
            </a:r>
          </a:p>
        </p:txBody>
      </p:sp>
    </p:spTree>
    <p:extLst>
      <p:ext uri="{BB962C8B-B14F-4D97-AF65-F5344CB8AC3E}">
        <p14:creationId xmlns:p14="http://schemas.microsoft.com/office/powerpoint/2010/main" val="591963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412</TotalTime>
  <Words>906</Words>
  <Application>Microsoft Macintosh PowerPoint</Application>
  <PresentationFormat>Widescreen</PresentationFormat>
  <Paragraphs>153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Century Gothic</vt:lpstr>
      <vt:lpstr>Wingdings 2</vt:lpstr>
      <vt:lpstr>Quotable</vt:lpstr>
      <vt:lpstr>Who Should YOU Invest?</vt:lpstr>
      <vt:lpstr>Background</vt:lpstr>
      <vt:lpstr>LENDING CLUB DATASET</vt:lpstr>
      <vt:lpstr>GOAL</vt:lpstr>
      <vt:lpstr>ENCOUNTERED PROBLEMS </vt:lpstr>
      <vt:lpstr>‘FUN STUFF’ I DID TO THE DATA</vt:lpstr>
      <vt:lpstr>‘FUN STUFF’ I DID TO THE DATA</vt:lpstr>
      <vt:lpstr>‘FUN STUFF’ I DID TO THE DATA</vt:lpstr>
      <vt:lpstr>‘FUN STUFF’ I DID TO THE DATA</vt:lpstr>
      <vt:lpstr>Random Forest</vt:lpstr>
      <vt:lpstr>Correlation</vt:lpstr>
      <vt:lpstr>Short Deep Dive in LC Data</vt:lpstr>
      <vt:lpstr>Interest Rate Overview</vt:lpstr>
      <vt:lpstr>DTI Mean Per Status</vt:lpstr>
      <vt:lpstr>WHERE DO `CHARGED OFF` OCCUR MOST?</vt:lpstr>
      <vt:lpstr>Remember this Individual? (From earlier slides)</vt:lpstr>
      <vt:lpstr>WHERE DO WORST GRADES EXIST?</vt:lpstr>
      <vt:lpstr>A Couple of Takeaways </vt:lpstr>
      <vt:lpstr>Credits</vt:lpstr>
      <vt:lpstr>…Just a Beginning!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Should YOU Invest?</dc:title>
  <dc:creator>Giovanni Fnu</dc:creator>
  <cp:lastModifiedBy>Giovanni Fnu</cp:lastModifiedBy>
  <cp:revision>20</cp:revision>
  <dcterms:created xsi:type="dcterms:W3CDTF">2016-07-12T17:21:29Z</dcterms:created>
  <dcterms:modified xsi:type="dcterms:W3CDTF">2016-07-13T00:14:27Z</dcterms:modified>
</cp:coreProperties>
</file>